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6" r:id="rId6"/>
    <p:sldId id="281" r:id="rId7"/>
    <p:sldId id="302" r:id="rId8"/>
    <p:sldId id="304" r:id="rId9"/>
    <p:sldId id="303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01" r:id="rId22"/>
    <p:sldId id="316" r:id="rId23"/>
    <p:sldId id="293" r:id="rId2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B31"/>
    <a:srgbClr val="00638F"/>
    <a:srgbClr val="A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8" autoAdjust="0"/>
    <p:restoredTop sz="94728" autoAdjust="0"/>
  </p:normalViewPr>
  <p:slideViewPr>
    <p:cSldViewPr>
      <p:cViewPr varScale="1">
        <p:scale>
          <a:sx n="106" d="100"/>
          <a:sy n="106" d="100"/>
        </p:scale>
        <p:origin x="7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B9FA680-3520-44B4-8786-230A91CFF752}" type="datetimeFigureOut">
              <a:rPr lang="en-US"/>
              <a:pPr/>
              <a:t>6/7/2016</a:t>
            </a:fld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C090BC0-7083-47BB-9764-A8C3F583AAD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1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E4AED7E-E4AD-4047-B020-70C8F45525CC}" type="datetimeFigureOut">
              <a:rPr lang="en-US"/>
              <a:pPr>
                <a:defRPr/>
              </a:pPr>
              <a:t>6/7/2016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B16AAA4-E5EB-40DC-A152-E3FD75C7FF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31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97664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16AAA4-E5EB-40DC-A152-E3FD75C7FFBD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1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6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aamloos-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1563" y="4000500"/>
            <a:ext cx="47736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uv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143500"/>
            <a:ext cx="823913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691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Optima LT St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7646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rgbClr val="AFE6FF"/>
                </a:solidFill>
                <a:latin typeface="Optima LT St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39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8860" y="71414"/>
            <a:ext cx="6257940" cy="86834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7A9DD-1704-4443-85BB-E00CE3B89BBE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B9C2E-F7A8-43A8-A39C-37372875D43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113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3C3F1-847B-4D6B-BA13-A09FE7CBF8E2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F872-4690-4C26-ACCD-E6940F1B6FA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80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5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643563" cy="928688"/>
          </a:xfrm>
        </p:spPr>
        <p:txBody>
          <a:bodyPr anchor="ctr"/>
          <a:lstStyle>
            <a:lvl1pPr>
              <a:buNone/>
              <a:defRPr b="1">
                <a:solidFill>
                  <a:schemeClr val="bg1"/>
                </a:solidFill>
                <a:latin typeface="Optima LT Std" pitchFamily="34" charset="0"/>
              </a:defRPr>
            </a:lvl1pPr>
            <a:lvl2pPr algn="l"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22ABF3-7510-453C-93FD-A7A803DBF9F2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63AD03-68C7-49D4-9A76-F5F57D99450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25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6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643563" cy="928688"/>
          </a:xfrm>
        </p:spPr>
        <p:txBody>
          <a:bodyPr anchor="ctr"/>
          <a:lstStyle>
            <a:lvl1pPr>
              <a:buNone/>
              <a:defRPr b="1">
                <a:solidFill>
                  <a:schemeClr val="bg1"/>
                </a:solidFill>
                <a:latin typeface="Optima LT Std" pitchFamily="34" charset="0"/>
              </a:defRPr>
            </a:lvl1pPr>
            <a:lvl2pPr algn="l"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D4D37C-CF54-4E52-9974-16794489831E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E520-E3C7-4623-A609-1D2DC9196F4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6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643563" cy="928688"/>
          </a:xfrm>
        </p:spPr>
        <p:txBody>
          <a:bodyPr anchor="ctr"/>
          <a:lstStyle>
            <a:lvl1pPr>
              <a:buNone/>
              <a:defRPr b="1">
                <a:solidFill>
                  <a:schemeClr val="bg1"/>
                </a:solidFill>
                <a:latin typeface="Optima LT Std" pitchFamily="34" charset="0"/>
              </a:defRPr>
            </a:lvl1pPr>
            <a:lvl2pPr algn="l"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E056D2-1186-446D-BC8B-3256A169188B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389E-9E13-4483-8B4F-469040D3B5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9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8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643563" cy="928688"/>
          </a:xfrm>
        </p:spPr>
        <p:txBody>
          <a:bodyPr anchor="ctr"/>
          <a:lstStyle>
            <a:lvl1pPr>
              <a:buNone/>
              <a:defRPr b="1">
                <a:solidFill>
                  <a:schemeClr val="bg1"/>
                </a:solidFill>
                <a:latin typeface="Optima LT Std" pitchFamily="34" charset="0"/>
              </a:defRPr>
            </a:lvl1pPr>
            <a:lvl2pPr algn="l"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C48864-2481-41E1-86C2-DD807E8CB0DF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CB6CE-3939-4534-97CA-16CAAED86A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1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4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643563" cy="928688"/>
          </a:xfrm>
        </p:spPr>
        <p:txBody>
          <a:bodyPr anchor="ctr"/>
          <a:lstStyle>
            <a:lvl1pPr>
              <a:buNone/>
              <a:defRPr b="1">
                <a:solidFill>
                  <a:schemeClr val="bg1"/>
                </a:solidFill>
                <a:latin typeface="Optima LT Std" pitchFamily="34" charset="0"/>
              </a:defRPr>
            </a:lvl1pPr>
            <a:lvl2pPr algn="l"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FDD770-0EAF-4273-841C-56CFBA9B0634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E4AEB-5E20-488C-A00F-4B4E7245E8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5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3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2428875" y="71438"/>
            <a:ext cx="6257925" cy="86836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sz="3600" b="1">
                <a:solidFill>
                  <a:schemeClr val="bg1"/>
                </a:solidFill>
                <a:latin typeface="Optima LT Std" pitchFamily="34" charset="0"/>
              </a:rPr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5BA11-DE1C-471A-9E2E-6CC49730F54B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7291-25EB-4907-BDE3-D5FD4C445D1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9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7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643182"/>
            <a:ext cx="3008313" cy="34829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643563" cy="928688"/>
          </a:xfrm>
        </p:spPr>
        <p:txBody>
          <a:bodyPr anchor="ctr"/>
          <a:lstStyle>
            <a:lvl1pPr>
              <a:buNone/>
              <a:defRPr b="1">
                <a:solidFill>
                  <a:schemeClr val="bg1"/>
                </a:solidFill>
                <a:latin typeface="Optima LT Std" pitchFamily="34" charset="0"/>
              </a:defRPr>
            </a:lvl1pPr>
            <a:lvl2pPr algn="l">
              <a:buNone/>
              <a:defRPr/>
            </a:lvl2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E27B7D-1D43-43D8-9226-17946EAB55EC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2DAC-71F2-4DA9-AC2A-6C47B5316A8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28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63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00638F"/>
              </a:solidFill>
            </a:endParaRPr>
          </a:p>
        </p:txBody>
      </p:sp>
      <p:pic>
        <p:nvPicPr>
          <p:cNvPr id="6" name="Content Placeholder 9" descr="boll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-214313"/>
            <a:ext cx="3105150" cy="148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uva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214313"/>
            <a:ext cx="352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1143000"/>
            <a:ext cx="9144000" cy="142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2428875" y="71438"/>
            <a:ext cx="6257925" cy="86836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GB" sz="3600" b="1">
                <a:solidFill>
                  <a:schemeClr val="bg1"/>
                </a:solidFill>
                <a:latin typeface="Optima LT Std" pitchFamily="34" charset="0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1F3011-1FB8-41BF-8793-5F0472933C1D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E6A5E-8747-410C-9F63-96B29B126B6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09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00813"/>
            <a:ext cx="21336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638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5A0B7C6A-82B7-47E9-869A-D3A1617DFBED}" type="datetime1">
              <a:rPr lang="en-GB" smtClean="0"/>
              <a:t>07/06/2016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00813"/>
            <a:ext cx="28956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GB" sz="1000" kern="1200">
                <a:solidFill>
                  <a:srgbClr val="00638F"/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00813"/>
            <a:ext cx="21336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rgbClr val="00638F"/>
                </a:solidFill>
                <a:latin typeface="Garamond" pitchFamily="18" charset="0"/>
              </a:defRPr>
            </a:lvl1pPr>
          </a:lstStyle>
          <a:p>
            <a:pPr>
              <a:defRPr/>
            </a:pPr>
            <a:fld id="{46C4C2C3-3EAE-4C08-A005-4CD0B533D5D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29" r:id="rId10"/>
    <p:sldLayoutId id="2147483730" r:id="rId11"/>
  </p:sldLayoutIdLst>
  <p:transition spd="med">
    <p:checker dir="vert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Optima LT Std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tima LT St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638F"/>
          </a:solidFill>
          <a:latin typeface="Garamond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638F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638F"/>
          </a:solidFill>
          <a:latin typeface="Garamond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638F"/>
          </a:solidFill>
          <a:latin typeface="Garamond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638F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 noGrp="1"/>
          </p:cNvSpPr>
          <p:nvPr>
            <p:ph type="ctrTitle"/>
          </p:nvPr>
        </p:nvSpPr>
        <p:spPr bwMode="auto">
          <a:xfrm>
            <a:off x="685800" y="420688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l-NL" dirty="0" smtClean="0"/>
              <a:t>De grote golf </a:t>
            </a:r>
            <a:br>
              <a:rPr lang="nl-NL" dirty="0" smtClean="0"/>
            </a:br>
            <a:r>
              <a:rPr lang="nl-NL" dirty="0" smtClean="0"/>
              <a:t>van de sociale zekerheid</a:t>
            </a:r>
            <a:br>
              <a:rPr lang="nl-NL" dirty="0" smtClean="0"/>
            </a:br>
            <a:r>
              <a:rPr lang="nl-NL" dirty="0" smtClean="0"/>
              <a:t> </a:t>
            </a:r>
            <a:endParaRPr lang="en-US" sz="2800" dirty="0" smtClean="0"/>
          </a:p>
        </p:txBody>
      </p:sp>
      <p:sp>
        <p:nvSpPr>
          <p:cNvPr id="11267" name="Subtitle 6"/>
          <p:cNvSpPr>
            <a:spLocks noGrp="1"/>
          </p:cNvSpPr>
          <p:nvPr>
            <p:ph type="subTitle" idx="1"/>
          </p:nvPr>
        </p:nvSpPr>
        <p:spPr>
          <a:xfrm>
            <a:off x="1371600" y="2190158"/>
            <a:ext cx="6400800" cy="1608137"/>
          </a:xfrm>
        </p:spPr>
        <p:txBody>
          <a:bodyPr/>
          <a:lstStyle/>
          <a:p>
            <a:r>
              <a:rPr lang="nl-NL" b="1" i="0" dirty="0" smtClean="0">
                <a:solidFill>
                  <a:schemeClr val="bg1"/>
                </a:solidFill>
                <a:latin typeface="Garamond" pitchFamily="18" charset="0"/>
              </a:rPr>
              <a:t>NGSZ-symposium 8 juni 2015</a:t>
            </a:r>
          </a:p>
          <a:p>
            <a:endParaRPr lang="nl-NL" b="1" i="0" dirty="0">
              <a:solidFill>
                <a:schemeClr val="bg1"/>
              </a:solidFill>
              <a:latin typeface="Garamond" pitchFamily="18" charset="0"/>
            </a:endParaRPr>
          </a:p>
          <a:p>
            <a:r>
              <a:rPr lang="en-US" b="1" i="0" dirty="0">
                <a:solidFill>
                  <a:schemeClr val="bg1"/>
                </a:solidFill>
                <a:latin typeface="Garamond" pitchFamily="18" charset="0"/>
              </a:rPr>
              <a:t>Paul de Beer</a:t>
            </a:r>
          </a:p>
          <a:p>
            <a:endParaRPr lang="en-US" b="1" i="0" dirty="0" smtClean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Picture 7" descr="Logo De Bur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670348"/>
            <a:ext cx="50165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23928" y="59492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Wetenschappelijk</a:t>
            </a:r>
            <a:r>
              <a:rPr lang="en-US" b="1" i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Bureau </a:t>
            </a:r>
            <a:r>
              <a:rPr lang="en-US" b="1" i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voor</a:t>
            </a:r>
            <a:r>
              <a:rPr lang="en-US" b="1" i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 </a:t>
            </a:r>
            <a:r>
              <a:rPr lang="en-US" b="1" i="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Vakbeweging</a:t>
            </a:r>
            <a:endParaRPr lang="nl-N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2. i/a-ratio tot de crisis fors gedaald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72816"/>
            <a:ext cx="6876444" cy="417646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971600" y="63427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CPB (CEP 2016)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296544" y="1478458"/>
            <a:ext cx="4402832" cy="37494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l-NL" sz="2800" dirty="0">
                <a:solidFill>
                  <a:srgbClr val="00638F"/>
                </a:solidFill>
                <a:latin typeface="Garamond" pitchFamily="18" charset="0"/>
              </a:rPr>
              <a:t>“de klassieke verzorgingsstaat [verandert] langzaam maar zeker (…) in een participatiesamenleving. Van iedereen die dat kan, wordt gevraagd verantwoordelijkheid te nemen voor zijn of haar eigen leven en omgeving.”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3. Verantwoordelijkheden verschoven naar burger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78458"/>
            <a:ext cx="3749402" cy="374940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33809" y="5495004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Troonrede 2013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541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051721" y="142875"/>
            <a:ext cx="6592218" cy="928688"/>
          </a:xfrm>
        </p:spPr>
        <p:txBody>
          <a:bodyPr/>
          <a:lstStyle/>
          <a:p>
            <a:r>
              <a:rPr lang="nl-NL" dirty="0" smtClean="0"/>
              <a:t>4. Steun voor sociale uitkeringen neemt sinds 1996 af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90" y="1628800"/>
            <a:ext cx="6787114" cy="468052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35729" y="6500813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SCP (CV 1975-2013)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Houdbaarheidstekort van overheid is opgelost (CPB)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I/a-ratio weer opgelopen: conjunctuureffect of structureel (robots)?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Succes participatiesamenleving ongewis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Privatisering en meer selectieve verzorgingsstaat kan steun verder ondergraven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Argumenten voor verdere hervorming?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8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Verdere privatisering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Re-collectivisering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Twee mogelijke richtingen voor de toekomst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0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Huishoudens hebben steeds vaker twee buffers:</a:t>
            </a:r>
          </a:p>
          <a:p>
            <a:pPr lvl="1"/>
            <a:r>
              <a:rPr lang="nl-NL" dirty="0" smtClean="0"/>
              <a:t>Twee inkomens uit arbeid</a:t>
            </a:r>
          </a:p>
          <a:p>
            <a:pPr lvl="1"/>
            <a:r>
              <a:rPr lang="nl-NL" dirty="0" smtClean="0"/>
              <a:t>Vermogen (voornamelijk in eigen woning)</a:t>
            </a:r>
          </a:p>
          <a:p>
            <a:r>
              <a:rPr lang="nl-NL" sz="2800" dirty="0" smtClean="0"/>
              <a:t>Overheid is onbetrouwbare verzekeraar gebleken</a:t>
            </a:r>
          </a:p>
          <a:p>
            <a:r>
              <a:rPr lang="nl-NL" sz="2800" dirty="0" smtClean="0"/>
              <a:t>Middengroepen dragen meeste bij, maar profiteren steeds minder van sociale zekerheid</a:t>
            </a:r>
          </a:p>
          <a:p>
            <a:r>
              <a:rPr lang="nl-NL" sz="2800" dirty="0" smtClean="0"/>
              <a:t>Burgers vertrouwen liever op hun eigen veerkracht: steun voor verdere privatisering</a:t>
            </a:r>
          </a:p>
          <a:p>
            <a:endParaRPr lang="nl-NL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1. Verdere privatisering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54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Vier op vijf paren zijn tweeverdieners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307855" cy="439248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99592" y="6107162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CBS (Statline)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9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3" y="1443581"/>
            <a:ext cx="6262542" cy="4793731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Huishoudens steeds vermogender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1259633" y="634692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CBS (Statline)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smtClean="0"/>
              <a:t>Private verzekering heeft vele nadelen (averechtse selectie, uitsluiting, hoge uitvoeringskosten)</a:t>
            </a:r>
          </a:p>
          <a:p>
            <a:r>
              <a:rPr lang="nl-NL" sz="2800" dirty="0" smtClean="0"/>
              <a:t>Globalisering en technologische ontwikkeling vergroten gevoel van onzekerheid</a:t>
            </a:r>
          </a:p>
          <a:p>
            <a:r>
              <a:rPr lang="nl-NL" sz="2800" dirty="0" smtClean="0"/>
              <a:t>Toenemend besef dat verplichte deelname, solidariteit en collectiviteit de beste bescherming bieden</a:t>
            </a:r>
          </a:p>
          <a:p>
            <a:r>
              <a:rPr lang="nl-NL" sz="2800" dirty="0" smtClean="0"/>
              <a:t>Herstel van de beschermingsfunctie van de sociale zekerheid in combinatie met investeringsagenda (scholing, verlof)</a:t>
            </a:r>
          </a:p>
          <a:p>
            <a:endParaRPr lang="nl-NL" sz="28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2. Re-collectivisering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915817" y="142875"/>
            <a:ext cx="5904656" cy="928688"/>
          </a:xfrm>
        </p:spPr>
        <p:txBody>
          <a:bodyPr/>
          <a:lstStyle/>
          <a:p>
            <a:r>
              <a:rPr lang="en-US" sz="3000" dirty="0" err="1" smtClean="0"/>
              <a:t>Wachten</a:t>
            </a:r>
            <a:r>
              <a:rPr lang="en-US" sz="3000" dirty="0" smtClean="0"/>
              <a:t> op de </a:t>
            </a:r>
            <a:r>
              <a:rPr lang="en-US" sz="3000" dirty="0" err="1" smtClean="0"/>
              <a:t>volgende</a:t>
            </a:r>
            <a:r>
              <a:rPr lang="en-US" sz="3000" dirty="0" smtClean="0"/>
              <a:t> golf?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019" y="1600200"/>
            <a:ext cx="6949962" cy="47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019" y="1600200"/>
            <a:ext cx="6949962" cy="4757738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nl-NL" sz="4400" dirty="0"/>
              <a:t>神奈川沖浪</a:t>
            </a:r>
            <a:r>
              <a:rPr lang="zh-TW" altLang="nl-NL" sz="4400" dirty="0" smtClean="0"/>
              <a:t>裏</a:t>
            </a:r>
            <a:r>
              <a:rPr lang="nl-NL" altLang="zh-TW" sz="4400" dirty="0" smtClean="0"/>
              <a:t>*</a:t>
            </a:r>
            <a:endParaRPr lang="nl-NL" sz="4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2" name="Tekstvak 1"/>
          <p:cNvSpPr txBox="1"/>
          <p:nvPr/>
        </p:nvSpPr>
        <p:spPr>
          <a:xfrm>
            <a:off x="1979712" y="6500813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Kristen ITC" panose="03050502040202030202" pitchFamily="66" charset="0"/>
              </a:rPr>
              <a:t>* De </a:t>
            </a:r>
            <a:r>
              <a:rPr lang="nl-NL" dirty="0">
                <a:latin typeface="Kristen ITC" panose="03050502040202030202" pitchFamily="66" charset="0"/>
              </a:rPr>
              <a:t>Grote Golf van </a:t>
            </a:r>
            <a:r>
              <a:rPr lang="nl-NL" dirty="0" err="1" smtClean="0">
                <a:latin typeface="Kristen ITC" panose="03050502040202030202" pitchFamily="66" charset="0"/>
              </a:rPr>
              <a:t>Kanagawa</a:t>
            </a:r>
            <a:r>
              <a:rPr lang="nl-NL" dirty="0" smtClean="0">
                <a:latin typeface="Kristen ITC" panose="03050502040202030202" pitchFamily="66" charset="0"/>
              </a:rPr>
              <a:t> (</a:t>
            </a:r>
            <a:r>
              <a:rPr lang="nl-NL" dirty="0" err="1" smtClean="0">
                <a:latin typeface="Kristen ITC" panose="03050502040202030202" pitchFamily="66" charset="0"/>
              </a:rPr>
              <a:t>Hokusai</a:t>
            </a:r>
            <a:r>
              <a:rPr lang="nl-NL" dirty="0" smtClean="0">
                <a:latin typeface="Kristen ITC" panose="03050502040202030202" pitchFamily="66" charset="0"/>
              </a:rPr>
              <a:t>, 1832)</a:t>
            </a:r>
            <a:endParaRPr lang="nl-NL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6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Financiële onhoudbaarheid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Verstoring van de arbeidsmarkt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Ongewenste morele effecten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Afnemende publieke steun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051721" y="142875"/>
            <a:ext cx="6984776" cy="928688"/>
          </a:xfrm>
        </p:spPr>
        <p:txBody>
          <a:bodyPr/>
          <a:lstStyle/>
          <a:p>
            <a:r>
              <a:rPr lang="nl-NL" dirty="0" smtClean="0"/>
              <a:t>Vier argumenten voor de neergang van de sociale zekerheid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2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964113" cy="928688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Financiële</a:t>
            </a:r>
            <a:r>
              <a:rPr lang="en-US" dirty="0" smtClean="0"/>
              <a:t> </a:t>
            </a:r>
            <a:r>
              <a:rPr lang="en-US" dirty="0" err="1" smtClean="0"/>
              <a:t>onhoudbaarheid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57695"/>
            <a:ext cx="6192687" cy="464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475656" y="6457255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CBS (Statline)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3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1222" y="1844824"/>
            <a:ext cx="6828650" cy="4104455"/>
          </a:xfrm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95737" y="142875"/>
            <a:ext cx="6840760" cy="928688"/>
          </a:xfrm>
        </p:spPr>
        <p:txBody>
          <a:bodyPr/>
          <a:lstStyle/>
          <a:p>
            <a:r>
              <a:rPr lang="nl-NL" dirty="0" smtClean="0"/>
              <a:t>2. Verstoring van de arbeidsmarkt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7" name="Tekstvak 6"/>
          <p:cNvSpPr txBox="1"/>
          <p:nvPr/>
        </p:nvSpPr>
        <p:spPr>
          <a:xfrm>
            <a:off x="971600" y="63427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CPB (CEP 2016)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1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2123729" y="142875"/>
            <a:ext cx="6520210" cy="928688"/>
          </a:xfrm>
        </p:spPr>
        <p:txBody>
          <a:bodyPr/>
          <a:lstStyle/>
          <a:p>
            <a:r>
              <a:rPr lang="nl-NL" dirty="0" smtClean="0"/>
              <a:t>3. Ongewenste morele gevolgen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86" y="1484783"/>
            <a:ext cx="2683785" cy="46805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484784"/>
            <a:ext cx="2676883" cy="402696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318" y="1377900"/>
            <a:ext cx="2811170" cy="423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8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6036121" cy="928688"/>
          </a:xfrm>
        </p:spPr>
        <p:txBody>
          <a:bodyPr/>
          <a:lstStyle/>
          <a:p>
            <a:r>
              <a:rPr lang="nl-NL" dirty="0" smtClean="0"/>
              <a:t>4. Afnemende publieke steun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484784"/>
            <a:ext cx="2855223" cy="426152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79560" y="5861727"/>
            <a:ext cx="392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Jan Pen (1963), </a:t>
            </a:r>
            <a:endParaRPr lang="nl-NL" dirty="0" smtClean="0"/>
          </a:p>
          <a:p>
            <a:r>
              <a:rPr lang="nl-NL" dirty="0" smtClean="0"/>
              <a:t>‘</a:t>
            </a:r>
            <a:r>
              <a:rPr lang="nl-NL" dirty="0"/>
              <a:t>De grenzen van de welvaartsstaat’</a:t>
            </a:r>
          </a:p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995936" y="1484784"/>
            <a:ext cx="4690864" cy="40934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600" dirty="0">
                <a:solidFill>
                  <a:srgbClr val="00638F"/>
                </a:solidFill>
                <a:latin typeface="Garamond" pitchFamily="18" charset="0"/>
              </a:rPr>
              <a:t>“In de derde fase, die kan optreden als het nationale inkomen bijvoorbeeld nog eens twee of drie keer zo hoog zal zijn – een kwestie van een halve eeuw? – worden een aantal inkomensoverdrachten en gratis voorzieningen overbodig. De welvaart is dan zozeer toegenomen, dat de welvaartsstaat weer kan krimpen.” </a:t>
            </a:r>
            <a:endParaRPr lang="nl-NL" sz="2600" dirty="0" smtClean="0">
              <a:solidFill>
                <a:srgbClr val="00638F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Sociale uitkeringen zijn versoberd (lager of kortere duur)</a:t>
            </a:r>
          </a:p>
          <a:p>
            <a:r>
              <a:rPr lang="nl-NL" dirty="0" smtClean="0"/>
              <a:t>… en toegangsdrempels zijn verhoogd</a:t>
            </a:r>
          </a:p>
          <a:p>
            <a:r>
              <a:rPr lang="nl-NL" dirty="0" smtClean="0"/>
              <a:t>Activeringsbeleid weinig succesvol: uitstroom naar werk is gedaald </a:t>
            </a:r>
          </a:p>
          <a:p>
            <a:r>
              <a:rPr lang="nl-NL" dirty="0" smtClean="0"/>
              <a:t>Niettemin hebben argumenten voor hervorming aan kracht verloren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Wat heeft 30 jaar hervormen opgeleverd?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9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000375" y="142875"/>
            <a:ext cx="5820097" cy="928688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Halvering</a:t>
            </a:r>
            <a:r>
              <a:rPr lang="en-US" dirty="0" smtClean="0"/>
              <a:t> van de </a:t>
            </a:r>
            <a:r>
              <a:rPr lang="en-US" dirty="0" err="1" smtClean="0"/>
              <a:t>socialezekerheidsuitgaven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E63AD03-68C7-49D4-9A76-F5F57D99450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95738"/>
            <a:ext cx="6984776" cy="4813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971600" y="634275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Bron: CBS (Statline)</a:t>
            </a:r>
            <a:endParaRPr lang="nl-N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8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AS blue 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versen" ma:contentTypeID="0x0101008D9735EC3BFF4768896A45CEB68EE134007265B4E295F6E04CA204602DFF988C940500E1B9EBEE71563D46B32481D3FFF31699" ma:contentTypeVersion="19" ma:contentTypeDescription="" ma:contentTypeScope="" ma:versionID="7d68c66feddfa5c95084d8c0d867c25a">
  <xsd:schema xmlns:xsd="http://www.w3.org/2001/XMLSchema" xmlns:xs="http://www.w3.org/2001/XMLSchema" xmlns:p="http://schemas.microsoft.com/office/2006/metadata/properties" xmlns:ns2="327f885b-73ba-460b-9165-7dc1d59f21c4" xmlns:ns3="00e51766-c097-4016-b2c9-f764c1b9e80d" xmlns:ns4="a85e025c-6a71-4f4a-a309-b65166e86ee7" targetNamespace="http://schemas.microsoft.com/office/2006/metadata/properties" ma:root="true" ma:fieldsID="fb71babd5be54e7de346efbb7714d3ad" ns2:_="" ns3:_="" ns4:_="">
    <xsd:import namespace="327f885b-73ba-460b-9165-7dc1d59f21c4"/>
    <xsd:import namespace="00e51766-c097-4016-b2c9-f764c1b9e80d"/>
    <xsd:import namespace="a85e025c-6a71-4f4a-a309-b65166e86ee7"/>
    <xsd:element name="properties">
      <xsd:complexType>
        <xsd:sequence>
          <xsd:element name="documentManagement">
            <xsd:complexType>
              <xsd:all>
                <xsd:element ref="ns2:Contactpersoon_x002f_Behandelaar" minOccurs="0"/>
                <xsd:element ref="ns3:SyncDestinations" minOccurs="0"/>
                <xsd:element ref="ns4:wx_documentnummer" minOccurs="0"/>
                <xsd:element ref="ns4:Afzender" minOccurs="0"/>
                <xsd:element ref="ns4:Richting" minOccurs="0"/>
                <xsd:element ref="ns4:Ontvang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f885b-73ba-460b-9165-7dc1d59f21c4" elementFormDefault="qualified">
    <xsd:import namespace="http://schemas.microsoft.com/office/2006/documentManagement/types"/>
    <xsd:import namespace="http://schemas.microsoft.com/office/infopath/2007/PartnerControls"/>
    <xsd:element name="Contactpersoon_x002f_Behandelaar" ma:index="2" nillable="true" ma:displayName="Contactpersoon/Behandelaar" ma:default="Selecteren" ma:format="Dropdown" ma:internalName="Contactpersoon_x002F_Behandelaar">
      <xsd:simpleType>
        <xsd:restriction base="dms:Choice">
          <xsd:enumeration value="Selecteren"/>
          <xsd:enumeration value="Sjors van Aalst"/>
          <xsd:enumeration value="Jan Aarts"/>
          <xsd:enumeration value="Jamiela Ahajjam"/>
          <xsd:enumeration value="Dorothé van den Aker"/>
          <xsd:enumeration value="Mirjam Bekius"/>
          <xsd:enumeration value="Marieke Bendeler"/>
          <xsd:enumeration value="Iris van Bemmel"/>
          <xsd:enumeration value="Marjolijn van Heeswijk"/>
          <xsd:enumeration value="Floor Buckens"/>
          <xsd:enumeration value="Fred Burnet"/>
          <xsd:enumeration value="Fons Ceelaert"/>
          <xsd:enumeration value="Ineke Corveleijn"/>
          <xsd:enumeration value="Amanie Dandan"/>
          <xsd:enumeration value="Charlotte Dassen"/>
          <xsd:enumeration value="Willem Ebbens"/>
          <xsd:enumeration value="Sytse Elgersma"/>
          <xsd:enumeration value="Ellen van Esch"/>
          <xsd:enumeration value="Dorothé van Gijsel"/>
          <xsd:enumeration value="Anne-Marie van Gool"/>
          <xsd:enumeration value="Petra van de Goorbergh"/>
          <xsd:enumeration value="John Griep"/>
          <xsd:enumeration value="Liesbeth in ’t Groen"/>
          <xsd:enumeration value="René de Gruijter"/>
          <xsd:enumeration value="Nancy Heuvelmans"/>
          <xsd:enumeration value="Kaj Heij"/>
          <xsd:enumeration value="Martin Honcoop"/>
          <xsd:enumeration value="Elly Huijs"/>
          <xsd:enumeration value="Roland Huisman"/>
          <xsd:enumeration value="Carmen de Jonge"/>
          <xsd:enumeration value="Sytske Jonkman"/>
          <xsd:enumeration value="Ton de Kok"/>
          <xsd:enumeration value="Liesbeth Kolen"/>
          <xsd:enumeration value="Chris de Kruyf"/>
          <xsd:enumeration value="Monique Kuijpers"/>
          <xsd:enumeration value="Marion van der Laan"/>
          <xsd:enumeration value="Edith Livius"/>
          <xsd:enumeration value="Karlijn Loots"/>
          <xsd:enumeration value="Daniëlle Mares"/>
          <xsd:enumeration value="Koen van der Mee"/>
          <xsd:enumeration value="Mariëlle Neggers"/>
          <xsd:enumeration value="Tineke Nieborg"/>
          <xsd:enumeration value="Suzanne van Noort"/>
          <xsd:enumeration value="Frank Peusen"/>
          <xsd:enumeration value="Anne van Poppel"/>
          <xsd:enumeration value="Barbra Poppelaars"/>
          <xsd:enumeration value="Bas van Rooij"/>
          <xsd:enumeration value="Roelf van Run"/>
          <xsd:enumeration value="Mariëlle Scheepens"/>
          <xsd:enumeration value="Giel Schikhof"/>
          <xsd:enumeration value="Anita van der Schuur"/>
          <xsd:enumeration value="Nina van Someren"/>
          <xsd:enumeration value="Monique van Spijk"/>
          <xsd:enumeration value="Mark Streuer"/>
          <xsd:enumeration value="Kirsten Timmer"/>
          <xsd:enumeration value="Paul Valk"/>
          <xsd:enumeration value="Stefanie de Veer"/>
          <xsd:enumeration value="Miranda de Veij"/>
          <xsd:enumeration value="Arie van der Ven"/>
          <xsd:enumeration value="Babette Verhagen"/>
          <xsd:enumeration value="Eveline Verhagen"/>
          <xsd:enumeration value="Niels Wessels"/>
          <xsd:enumeration value="Jelle van der Wiel"/>
          <xsd:enumeration value="Jolet Woord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51766-c097-4016-b2c9-f764c1b9e80d" elementFormDefault="qualified">
    <xsd:import namespace="http://schemas.microsoft.com/office/2006/documentManagement/types"/>
    <xsd:import namespace="http://schemas.microsoft.com/office/infopath/2007/PartnerControls"/>
    <xsd:element name="SyncDestinations" ma:index="3" nillable="true" ma:displayName="Gesynchroniseerde kopieën" ma:internalName="SyncDestination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e025c-6a71-4f4a-a309-b65166e86ee7" elementFormDefault="qualified">
    <xsd:import namespace="http://schemas.microsoft.com/office/2006/documentManagement/types"/>
    <xsd:import namespace="http://schemas.microsoft.com/office/infopath/2007/PartnerControls"/>
    <xsd:element name="wx_documentnummer" ma:index="10" nillable="true" ma:displayName="Documentnummer" ma:internalName="wx_documentnummer" ma:percentage="FALSE">
      <xsd:simpleType>
        <xsd:restriction base="dms:Number"/>
      </xsd:simpleType>
    </xsd:element>
    <xsd:element name="Afzender" ma:index="11" nillable="true" ma:displayName="Afzender" ma:internalName="Afzender">
      <xsd:simpleType>
        <xsd:restriction base="dms:Text">
          <xsd:maxLength value="255"/>
        </xsd:restriction>
      </xsd:simpleType>
    </xsd:element>
    <xsd:element name="Richting" ma:index="12" nillable="true" ma:displayName="Richting" ma:internalName="Richting">
      <xsd:simpleType>
        <xsd:restriction base="dms:Text">
          <xsd:maxLength value="255"/>
        </xsd:restriction>
      </xsd:simpleType>
    </xsd:element>
    <xsd:element name="Ontvanger" ma:index="13" nillable="true" ma:displayName="Ontvanger" ma:internalName="Ontvang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/>
    <Synchronization>Synchronous</Synchronization>
    <Type>5</Type>
    <SequenceNumber>10000</SequenceNumber>
    <Assembly>Windex.SharePoint.ListSynchronizer, Version=1.2.0.0, Culture=neutral, PublicKeyToken=543c363e51df6688</Assembly>
    <Class>Windex.SharePoint.ListSynchronizer.ListAction</Class>
    <Data/>
    <Filter/>
  </Receiver>
  <Receiver>
    <Name/>
    <Synchronization>Synchronous</Synchronization>
    <Type>3</Type>
    <SequenceNumber>10000</SequenceNumber>
    <Assembly>Windex.SharePoint.ListSynchronizer, Version=1.2.0.0, Culture=neutral, PublicKeyToken=543c363e51df6688</Assembly>
    <Class>Windex.SharePoint.ListSynchronizer.ListAction</Class>
    <Data/>
    <Filter/>
  </Receiver>
  <Receiver>
    <Name/>
    <Synchronization>Synchronous</Synchronization>
    <Type>2</Type>
    <SequenceNumber>10000</SequenceNumber>
    <Assembly>Windex.SharePoint.ListSynchronizer, Version=1.2.0.0, Culture=neutral, PublicKeyToken=543c363e51df6688</Assembly>
    <Class>Windex.SharePoint.ListSynchronizer.ListAction</Class>
    <Data/>
    <Filter/>
  </Receiver>
  <Receiver>
    <Name/>
    <Synchronization>Asynchronous</Synchronization>
    <Type>10002</Type>
    <SequenceNumber>10000</SequenceNumber>
    <Assembly>Windex.SharePoint.ListSynchronizer, Version=1.2.0.0, Culture=neutral, PublicKeyToken=543c363e51df6688</Assembly>
    <Class>Windex.SharePoint.ListSynchronizer.ListAction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ichting xmlns="a85e025c-6a71-4f4a-a309-b65166e86ee7" xsi:nil="true"/>
    <Afzender xmlns="a85e025c-6a71-4f4a-a309-b65166e86ee7" xsi:nil="true"/>
    <Contactpersoon_x002f_Behandelaar xmlns="327f885b-73ba-460b-9165-7dc1d59f21c4">Selecteren</Contactpersoon_x002f_Behandelaar>
    <Ontvanger xmlns="a85e025c-6a71-4f4a-a309-b65166e86ee7" xsi:nil="true"/>
    <SyncDestinations xmlns="00e51766-c097-4016-b2c9-f764c1b9e80d" xsi:nil="true"/>
    <wx_documentnummer xmlns="a85e025c-6a71-4f4a-a309-b65166e86ee7">13950313</wx_documentnummer>
  </documentManagement>
</p:properties>
</file>

<file path=customXml/itemProps1.xml><?xml version="1.0" encoding="utf-8"?>
<ds:datastoreItem xmlns:ds="http://schemas.openxmlformats.org/officeDocument/2006/customXml" ds:itemID="{DD8A67A1-4AEE-465A-9A24-CB6CE2D5B781}"/>
</file>

<file path=customXml/itemProps2.xml><?xml version="1.0" encoding="utf-8"?>
<ds:datastoreItem xmlns:ds="http://schemas.openxmlformats.org/officeDocument/2006/customXml" ds:itemID="{030DFEBF-243E-47BB-8C68-01B7FEBF40B9}"/>
</file>

<file path=customXml/itemProps3.xml><?xml version="1.0" encoding="utf-8"?>
<ds:datastoreItem xmlns:ds="http://schemas.openxmlformats.org/officeDocument/2006/customXml" ds:itemID="{64022A0F-A1DD-46AA-9972-881E14DC435F}"/>
</file>

<file path=customXml/itemProps4.xml><?xml version="1.0" encoding="utf-8"?>
<ds:datastoreItem xmlns:ds="http://schemas.openxmlformats.org/officeDocument/2006/customXml" ds:itemID="{BD01FE28-3003-4944-9A7E-3915E12230C2}"/>
</file>

<file path=docProps/app.xml><?xml version="1.0" encoding="utf-8"?>
<Properties xmlns="http://schemas.openxmlformats.org/officeDocument/2006/extended-properties" xmlns:vt="http://schemas.openxmlformats.org/officeDocument/2006/docPropsVTypes">
  <Template>AIAS blue ppt</Template>
  <TotalTime>0</TotalTime>
  <Words>477</Words>
  <Application>Microsoft Office PowerPoint</Application>
  <PresentationFormat>Diavoorstelling (4:3)</PresentationFormat>
  <Paragraphs>79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新細明體</vt:lpstr>
      <vt:lpstr>Arial</vt:lpstr>
      <vt:lpstr>Calibri</vt:lpstr>
      <vt:lpstr>Garamond</vt:lpstr>
      <vt:lpstr>Kristen ITC</vt:lpstr>
      <vt:lpstr>Optima LT Std</vt:lpstr>
      <vt:lpstr>Tahoma</vt:lpstr>
      <vt:lpstr>AIAS blue ppt</vt:lpstr>
      <vt:lpstr>De grote golf  van de sociale zekerheid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betekent de huidige crisis  voor de arbeidsmarkt?</dc:title>
  <dc:creator>Paul</dc:creator>
  <cp:lastModifiedBy>Esch, Ellen van</cp:lastModifiedBy>
  <cp:revision>87</cp:revision>
  <dcterms:created xsi:type="dcterms:W3CDTF">2009-11-04T19:47:33Z</dcterms:created>
  <dcterms:modified xsi:type="dcterms:W3CDTF">2016-06-07T09:17:15Z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0x0101008D9735EC3BFF4768896A45CEB68EE134007265B4E295F6E04CA204602DFF988C940500E1B9EBEE71563D46B32481D3FFF31699</vt:lpwstr>
  </property>
</Properties>
</file>