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5"/>
  </p:notesMasterIdLst>
  <p:handoutMasterIdLst>
    <p:handoutMasterId r:id="rId16"/>
  </p:handoutMasterIdLst>
  <p:sldIdLst>
    <p:sldId id="279" r:id="rId6"/>
    <p:sldId id="267" r:id="rId7"/>
    <p:sldId id="269" r:id="rId8"/>
    <p:sldId id="263" r:id="rId9"/>
    <p:sldId id="265" r:id="rId10"/>
    <p:sldId id="275" r:id="rId11"/>
    <p:sldId id="276" r:id="rId12"/>
    <p:sldId id="277" r:id="rId13"/>
    <p:sldId id="278" r:id="rId14"/>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027F52-2ACE-254E-AD22-F63296DE4224}" type="datetimeFigureOut">
              <a:rPr lang="nl-NL" smtClean="0"/>
              <a:t>8-6-2016</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A794AE3-EA07-1C47-913A-7F8845BF6E43}" type="slidenum">
              <a:rPr lang="nl-NL" smtClean="0"/>
              <a:t>‹nr.›</a:t>
            </a:fld>
            <a:endParaRPr lang="nl-NL"/>
          </a:p>
        </p:txBody>
      </p:sp>
    </p:spTree>
    <p:extLst>
      <p:ext uri="{BB962C8B-B14F-4D97-AF65-F5344CB8AC3E}">
        <p14:creationId xmlns:p14="http://schemas.microsoft.com/office/powerpoint/2010/main" val="2075214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F3D406-BF83-4F4E-8A50-AE99BFBA6D59}" type="datetimeFigureOut">
              <a:rPr lang="nl-NL" smtClean="0"/>
              <a:t>8-6-2016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BEB6B5-6B7B-EB40-9842-50A0B686036B}" type="slidenum">
              <a:rPr lang="nl-NL" smtClean="0"/>
              <a:t>‹nr.›</a:t>
            </a:fld>
            <a:endParaRPr lang="nl-NL"/>
          </a:p>
        </p:txBody>
      </p:sp>
    </p:spTree>
    <p:extLst>
      <p:ext uri="{BB962C8B-B14F-4D97-AF65-F5344CB8AC3E}">
        <p14:creationId xmlns:p14="http://schemas.microsoft.com/office/powerpoint/2010/main" val="36620180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EB6B5-6B7B-EB40-9842-50A0B686036B}" type="slidenum">
              <a:rPr lang="nl-NL" smtClean="0"/>
              <a:t>9</a:t>
            </a:fld>
            <a:endParaRPr lang="nl-NL"/>
          </a:p>
        </p:txBody>
      </p:sp>
    </p:spTree>
    <p:extLst>
      <p:ext uri="{BB962C8B-B14F-4D97-AF65-F5344CB8AC3E}">
        <p14:creationId xmlns:p14="http://schemas.microsoft.com/office/powerpoint/2010/main" val="775081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p>
            <a:fld id="{3F9F8C68-15CF-0140-98E1-418645C46AA8}" type="datetimeFigureOut">
              <a:rPr lang="nl-NL" smtClean="0"/>
              <a:pPr/>
              <a:t>8-6-2016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A80EBDC-5E8C-5A4B-AB88-25A4D90FB610}"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F9F8C68-15CF-0140-98E1-418645C46AA8}" type="datetimeFigureOut">
              <a:rPr lang="nl-NL" smtClean="0"/>
              <a:pPr/>
              <a:t>8-6-2016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A80EBDC-5E8C-5A4B-AB88-25A4D90FB610}"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F9F8C68-15CF-0140-98E1-418645C46AA8}" type="datetimeFigureOut">
              <a:rPr lang="nl-NL" smtClean="0"/>
              <a:pPr/>
              <a:t>8-6-2016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A80EBDC-5E8C-5A4B-AB88-25A4D90FB610}"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F9F8C68-15CF-0140-98E1-418645C46AA8}" type="datetimeFigureOut">
              <a:rPr lang="nl-NL" smtClean="0"/>
              <a:pPr/>
              <a:t>8-6-2016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A80EBDC-5E8C-5A4B-AB88-25A4D90FB610}"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3F9F8C68-15CF-0140-98E1-418645C46AA8}" type="datetimeFigureOut">
              <a:rPr lang="nl-NL" smtClean="0"/>
              <a:pPr/>
              <a:t>8-6-2016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A80EBDC-5E8C-5A4B-AB88-25A4D90FB610}"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F9F8C68-15CF-0140-98E1-418645C46AA8}" type="datetimeFigureOut">
              <a:rPr lang="nl-NL" smtClean="0"/>
              <a:pPr/>
              <a:t>8-6-2016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A80EBDC-5E8C-5A4B-AB88-25A4D90FB610}"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F9F8C68-15CF-0140-98E1-418645C46AA8}" type="datetimeFigureOut">
              <a:rPr lang="nl-NL" smtClean="0"/>
              <a:pPr/>
              <a:t>8-6-2016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A80EBDC-5E8C-5A4B-AB88-25A4D90FB610}"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3F9F8C68-15CF-0140-98E1-418645C46AA8}" type="datetimeFigureOut">
              <a:rPr lang="nl-NL" smtClean="0"/>
              <a:pPr/>
              <a:t>8-6-2016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A80EBDC-5E8C-5A4B-AB88-25A4D90FB610}"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F9F8C68-15CF-0140-98E1-418645C46AA8}" type="datetimeFigureOut">
              <a:rPr lang="nl-NL" smtClean="0"/>
              <a:pPr/>
              <a:t>8-6-2016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A80EBDC-5E8C-5A4B-AB88-25A4D90FB610}"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3F9F8C68-15CF-0140-98E1-418645C46AA8}" type="datetimeFigureOut">
              <a:rPr lang="nl-NL" smtClean="0"/>
              <a:pPr/>
              <a:t>8-6-2016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A80EBDC-5E8C-5A4B-AB88-25A4D90FB610}"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3F9F8C68-15CF-0140-98E1-418645C46AA8}" type="datetimeFigureOut">
              <a:rPr lang="nl-NL" smtClean="0"/>
              <a:pPr/>
              <a:t>8-6-2016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A80EBDC-5E8C-5A4B-AB88-25A4D90FB610}"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F8C68-15CF-0140-98E1-418645C46AA8}" type="datetimeFigureOut">
              <a:rPr lang="nl-NL" smtClean="0"/>
              <a:pPr/>
              <a:t>8-6-2016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0EBDC-5E8C-5A4B-AB88-25A4D90FB610}"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8" descr="wit_achterkant_liggend_NL_vervolg"/>
          <p:cNvPicPr>
            <a:picLocks noChangeAspect="1" noChangeArrowheads="1"/>
          </p:cNvPicPr>
          <p:nvPr/>
        </p:nvPicPr>
        <p:blipFill>
          <a:blip r:embed="rId2"/>
          <a:srcRect/>
          <a:stretch>
            <a:fillRect/>
          </a:stretch>
        </p:blipFill>
        <p:spPr bwMode="auto">
          <a:xfrm>
            <a:off x="-1588" y="0"/>
            <a:ext cx="9145588" cy="6859588"/>
          </a:xfrm>
          <a:prstGeom prst="rect">
            <a:avLst/>
          </a:prstGeom>
          <a:noFill/>
          <a:ln w="9525">
            <a:noFill/>
            <a:miter lim="800000"/>
            <a:headEnd/>
            <a:tailEnd/>
          </a:ln>
        </p:spPr>
      </p:pic>
      <p:sp>
        <p:nvSpPr>
          <p:cNvPr id="16387" name="Text Box 6"/>
          <p:cNvSpPr txBox="1">
            <a:spLocks noChangeArrowheads="1"/>
          </p:cNvSpPr>
          <p:nvPr/>
        </p:nvSpPr>
        <p:spPr bwMode="auto">
          <a:xfrm>
            <a:off x="1066800" y="1490007"/>
            <a:ext cx="7315200" cy="1477328"/>
          </a:xfrm>
          <a:prstGeom prst="rect">
            <a:avLst/>
          </a:prstGeom>
          <a:noFill/>
          <a:ln w="9525">
            <a:noFill/>
            <a:miter lim="800000"/>
            <a:headEnd/>
            <a:tailEnd/>
          </a:ln>
        </p:spPr>
        <p:txBody>
          <a:bodyPr>
            <a:prstTxWarp prst="textNoShape">
              <a:avLst/>
            </a:prstTxWarp>
            <a:spAutoFit/>
          </a:bodyPr>
          <a:lstStyle/>
          <a:p>
            <a:pPr algn="ctr"/>
            <a:r>
              <a:rPr lang="nl-NL" sz="3600" dirty="0" smtClean="0"/>
              <a:t>Sociale Zekerheid in een postindustriële samenleving</a:t>
            </a:r>
          </a:p>
          <a:p>
            <a:endParaRPr lang="nl-NL" b="1" dirty="0" smtClean="0"/>
          </a:p>
          <a:p>
            <a:endParaRPr lang="nl-NL" b="1" dirty="0" smtClean="0"/>
          </a:p>
        </p:txBody>
      </p:sp>
      <p:sp>
        <p:nvSpPr>
          <p:cNvPr id="4" name="Rechthoek 3"/>
          <p:cNvSpPr/>
          <p:nvPr/>
        </p:nvSpPr>
        <p:spPr>
          <a:xfrm>
            <a:off x="2286000" y="4191000"/>
            <a:ext cx="4572000" cy="1384995"/>
          </a:xfrm>
          <a:prstGeom prst="rect">
            <a:avLst/>
          </a:prstGeom>
        </p:spPr>
        <p:txBody>
          <a:bodyPr>
            <a:spAutoFit/>
          </a:bodyPr>
          <a:lstStyle/>
          <a:p>
            <a:pPr algn="ctr"/>
            <a:r>
              <a:rPr lang="nl-NL" sz="2800" dirty="0" smtClean="0">
                <a:solidFill>
                  <a:srgbClr val="3366FF"/>
                </a:solidFill>
              </a:rPr>
              <a:t>Romke van der Veen</a:t>
            </a:r>
          </a:p>
          <a:p>
            <a:pPr algn="ctr"/>
            <a:r>
              <a:rPr lang="nl-NL" sz="2800" dirty="0" smtClean="0">
                <a:solidFill>
                  <a:srgbClr val="3366FF"/>
                </a:solidFill>
              </a:rPr>
              <a:t>Den Haag, 8 juni 2016</a:t>
            </a:r>
          </a:p>
          <a:p>
            <a:pPr algn="ctr"/>
            <a:r>
              <a:rPr lang="nl-NL" sz="2800" dirty="0" smtClean="0">
                <a:solidFill>
                  <a:srgbClr val="3366FF"/>
                </a:solidFill>
              </a:rPr>
              <a:t>NGSZ</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Context</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smtClean="0"/>
              <a:t>Toenemende diversiteit, flexibiliteit en mobiliteit</a:t>
            </a:r>
          </a:p>
          <a:p>
            <a:r>
              <a:rPr lang="nl-NL" dirty="0"/>
              <a:t>Tweedeling tussen vast en </a:t>
            </a:r>
            <a:r>
              <a:rPr lang="nl-NL" dirty="0" err="1"/>
              <a:t>flex</a:t>
            </a:r>
            <a:r>
              <a:rPr lang="nl-NL" dirty="0"/>
              <a:t>/ZZP</a:t>
            </a:r>
          </a:p>
          <a:p>
            <a:r>
              <a:rPr lang="nl-NL" dirty="0"/>
              <a:t>Verslechterende arbeidsmarktpositie laaggeschoolden</a:t>
            </a:r>
          </a:p>
          <a:p>
            <a:r>
              <a:rPr lang="nl-NL" dirty="0"/>
              <a:t>Dualisering in sociale bescherming tussen insiders (vast) en outsiders (</a:t>
            </a:r>
            <a:r>
              <a:rPr lang="nl-NL" dirty="0" err="1"/>
              <a:t>flex</a:t>
            </a:r>
            <a:r>
              <a:rPr lang="nl-NL" dirty="0"/>
              <a:t>/ZZP)</a:t>
            </a:r>
          </a:p>
          <a:p>
            <a:r>
              <a:rPr lang="nl-NL" dirty="0"/>
              <a:t>Een overbelaste arbeidsrelatie vanwege decentralisatie van risico’s en preventie en re-integratieverplichtingen</a:t>
            </a:r>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dirty="0" smtClean="0"/>
              <a:t>Uitgangspunten</a:t>
            </a:r>
            <a:endParaRPr lang="nl-NL" dirty="0"/>
          </a:p>
        </p:txBody>
      </p:sp>
      <p:sp>
        <p:nvSpPr>
          <p:cNvPr id="3" name="Tijdelijke aanduiding voor inhoud 2"/>
          <p:cNvSpPr>
            <a:spLocks noGrp="1"/>
          </p:cNvSpPr>
          <p:nvPr>
            <p:ph idx="1"/>
          </p:nvPr>
        </p:nvSpPr>
        <p:spPr>
          <a:xfrm>
            <a:off x="457200" y="1412776"/>
            <a:ext cx="8229600" cy="4569371"/>
          </a:xfrm>
        </p:spPr>
        <p:txBody>
          <a:bodyPr>
            <a:normAutofit lnSpcReduction="10000"/>
          </a:bodyPr>
          <a:lstStyle/>
          <a:p>
            <a:r>
              <a:rPr lang="nl-NL" dirty="0" smtClean="0"/>
              <a:t>Brede dekking om tegenstellingen te overbruggen en samenhang te bevorderen</a:t>
            </a:r>
          </a:p>
          <a:p>
            <a:r>
              <a:rPr lang="nl-NL" dirty="0" err="1" smtClean="0"/>
              <a:t>Faciliteert</a:t>
            </a:r>
            <a:r>
              <a:rPr lang="nl-NL" dirty="0" smtClean="0"/>
              <a:t> participatie en stimuleert de verantwoordelijkheid van actoren voor sociale zekerheid</a:t>
            </a:r>
          </a:p>
          <a:p>
            <a:r>
              <a:rPr lang="nl-NL" dirty="0" smtClean="0"/>
              <a:t>Aansluitend bij bestaande maatschappelijke variatie en met ruimte voor verschillen</a:t>
            </a:r>
          </a:p>
          <a:p>
            <a:pPr lvl="1"/>
            <a:r>
              <a:rPr lang="nl-NL" dirty="0"/>
              <a:t>keuzeruimte</a:t>
            </a:r>
          </a:p>
          <a:p>
            <a:pPr lvl="1"/>
            <a:r>
              <a:rPr lang="nl-NL" dirty="0" smtClean="0"/>
              <a:t>individuele </a:t>
            </a:r>
            <a:r>
              <a:rPr lang="nl-NL" dirty="0"/>
              <a:t>verantwoordelijkheid</a:t>
            </a:r>
          </a:p>
          <a:p>
            <a:endParaRPr lang="nl-NL" dirty="0" smtClean="0"/>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fontScale="90000"/>
          </a:bodyPr>
          <a:lstStyle/>
          <a:p>
            <a:r>
              <a:rPr lang="nl-NL" dirty="0" smtClean="0"/>
              <a:t>Uitgangspunten</a:t>
            </a:r>
            <a:endParaRPr lang="nl-NL" dirty="0"/>
          </a:p>
        </p:txBody>
      </p:sp>
      <p:sp>
        <p:nvSpPr>
          <p:cNvPr id="3" name="Tijdelijke aanduiding voor inhoud 2"/>
          <p:cNvSpPr>
            <a:spLocks noGrp="1"/>
          </p:cNvSpPr>
          <p:nvPr>
            <p:ph idx="1"/>
          </p:nvPr>
        </p:nvSpPr>
        <p:spPr>
          <a:xfrm>
            <a:off x="457200" y="1268760"/>
            <a:ext cx="8229600" cy="5328592"/>
          </a:xfrm>
        </p:spPr>
        <p:txBody>
          <a:bodyPr>
            <a:normAutofit/>
          </a:bodyPr>
          <a:lstStyle/>
          <a:p>
            <a:endParaRPr lang="nl-NL" dirty="0" smtClean="0"/>
          </a:p>
          <a:p>
            <a:r>
              <a:rPr lang="nl-NL" dirty="0"/>
              <a:t>S</a:t>
            </a:r>
            <a:r>
              <a:rPr lang="nl-NL" dirty="0" smtClean="0"/>
              <a:t>ociale investering in individuen en (</a:t>
            </a:r>
            <a:r>
              <a:rPr lang="nl-NL" dirty="0" err="1" smtClean="0"/>
              <a:t>arbeids</a:t>
            </a:r>
            <a:r>
              <a:rPr lang="nl-NL" dirty="0" smtClean="0"/>
              <a:t>)organisaties</a:t>
            </a:r>
          </a:p>
          <a:p>
            <a:r>
              <a:rPr lang="nl-NL" dirty="0" smtClean="0"/>
              <a:t>Sociale investering heeft tot doel vertrouwen te bevorderen, sociale cohesie te vergroten </a:t>
            </a:r>
            <a:r>
              <a:rPr lang="nl-NL" dirty="0"/>
              <a:t>en </a:t>
            </a:r>
            <a:r>
              <a:rPr lang="nl-NL" dirty="0" smtClean="0"/>
              <a:t>solidariteit </a:t>
            </a:r>
            <a:r>
              <a:rPr lang="nl-NL" dirty="0"/>
              <a:t>tussen verschillende maatschappelijke </a:t>
            </a:r>
            <a:r>
              <a:rPr lang="nl-NL" dirty="0" smtClean="0"/>
              <a:t>groepen te versterken.</a:t>
            </a:r>
            <a:endParaRPr lang="nl-NL" dirty="0"/>
          </a:p>
          <a:p>
            <a:pPr>
              <a:buNone/>
            </a:pP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SZ in een postindustriële samenleving</a:t>
            </a:r>
            <a:endParaRPr lang="nl-NL" dirty="0"/>
          </a:p>
        </p:txBody>
      </p:sp>
      <p:sp>
        <p:nvSpPr>
          <p:cNvPr id="3" name="Tijdelijke aanduiding voor inhoud 2"/>
          <p:cNvSpPr>
            <a:spLocks noGrp="1"/>
          </p:cNvSpPr>
          <p:nvPr>
            <p:ph idx="1"/>
          </p:nvPr>
        </p:nvSpPr>
        <p:spPr/>
        <p:txBody>
          <a:bodyPr>
            <a:normAutofit/>
          </a:bodyPr>
          <a:lstStyle/>
          <a:p>
            <a:pPr>
              <a:buNone/>
            </a:pPr>
            <a:r>
              <a:rPr lang="nl-NL" dirty="0" smtClean="0"/>
              <a:t>	</a:t>
            </a:r>
          </a:p>
          <a:p>
            <a:pPr>
              <a:buNone/>
            </a:pPr>
            <a:r>
              <a:rPr lang="nl-NL" dirty="0" smtClean="0"/>
              <a:t>	Een </a:t>
            </a:r>
            <a:r>
              <a:rPr lang="nl-NL" dirty="0"/>
              <a:t>stelsel dat aan de eerder geformuleerde uitgangspunten en randvoorwaarden voldoet wordt gekenmerkt door een systeem van gedeelde verantwoordelijkheden, waarin publieke, collectieve en individuele elementen een rol spelen</a:t>
            </a:r>
            <a:r>
              <a:rPr lang="nl-NL" dirty="0" smtClean="0"/>
              <a:t>. </a:t>
            </a:r>
          </a:p>
          <a:p>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SZ in een postindustriële samenleving</a:t>
            </a:r>
          </a:p>
        </p:txBody>
      </p:sp>
      <p:sp>
        <p:nvSpPr>
          <p:cNvPr id="3" name="Tijdelijke aanduiding voor inhoud 2"/>
          <p:cNvSpPr>
            <a:spLocks noGrp="1"/>
          </p:cNvSpPr>
          <p:nvPr>
            <p:ph idx="1"/>
          </p:nvPr>
        </p:nvSpPr>
        <p:spPr/>
        <p:txBody>
          <a:bodyPr>
            <a:normAutofit lnSpcReduction="10000"/>
          </a:bodyPr>
          <a:lstStyle/>
          <a:p>
            <a:pPr>
              <a:buNone/>
            </a:pPr>
            <a:endParaRPr lang="nl-NL" dirty="0" smtClean="0"/>
          </a:p>
          <a:p>
            <a:pPr>
              <a:buNone/>
            </a:pPr>
            <a:r>
              <a:rPr lang="nl-NL" dirty="0" smtClean="0"/>
              <a:t>	Een dergelijk stelsel, ook wel cappuccinomodel genoemd, dient verticaal georganiseerd te zijn, dat wil zeggen onderscheiden naar verschillende (arbeidsmarkt)categorieën, om zo verantwoordelijkheden duidelijk toe te kunnen wijzen en afwenteling te kunnen voorkomen.</a:t>
            </a:r>
            <a:endParaRPr lang="nl-N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Werkloosheidsregelingen</a:t>
            </a:r>
            <a:endParaRPr lang="nl-NL" dirty="0"/>
          </a:p>
        </p:txBody>
      </p:sp>
      <p:sp>
        <p:nvSpPr>
          <p:cNvPr id="3" name="Tijdelijke aanduiding voor inhoud 2"/>
          <p:cNvSpPr>
            <a:spLocks noGrp="1"/>
          </p:cNvSpPr>
          <p:nvPr>
            <p:ph idx="1"/>
          </p:nvPr>
        </p:nvSpPr>
        <p:spPr/>
        <p:txBody>
          <a:bodyPr/>
          <a:lstStyle/>
          <a:p>
            <a:r>
              <a:rPr lang="nl-NL" dirty="0" smtClean="0"/>
              <a:t>Herinvoering van een WWV?</a:t>
            </a:r>
          </a:p>
          <a:p>
            <a:r>
              <a:rPr lang="nl-NL" dirty="0" err="1" smtClean="0"/>
              <a:t>ZZP’ers</a:t>
            </a:r>
            <a:r>
              <a:rPr lang="nl-NL" dirty="0" smtClean="0"/>
              <a:t> en werkloosheid</a:t>
            </a:r>
          </a:p>
          <a:p>
            <a:r>
              <a:rPr lang="nl-NL" dirty="0" smtClean="0"/>
              <a:t>Herschikking van de verantwoordelijkheden tussen werkgevers, werknemers en de staat</a:t>
            </a:r>
          </a:p>
          <a:p>
            <a:pPr lvl="1"/>
            <a:r>
              <a:rPr lang="nl-NL" dirty="0" smtClean="0"/>
              <a:t>Gedeelde verantwoordelijkheden</a:t>
            </a:r>
          </a:p>
          <a:p>
            <a:pPr lvl="1"/>
            <a:r>
              <a:rPr lang="nl-NL" dirty="0" smtClean="0"/>
              <a:t>Omkering van verantwoordelijkheden in de tijd? </a:t>
            </a:r>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Arbeidsongeschiktheidsregelingen</a:t>
            </a:r>
            <a:endParaRPr lang="nl-NL" dirty="0"/>
          </a:p>
        </p:txBody>
      </p:sp>
      <p:sp>
        <p:nvSpPr>
          <p:cNvPr id="3" name="Tijdelijke aanduiding voor inhoud 2"/>
          <p:cNvSpPr>
            <a:spLocks noGrp="1"/>
          </p:cNvSpPr>
          <p:nvPr>
            <p:ph idx="1"/>
          </p:nvPr>
        </p:nvSpPr>
        <p:spPr/>
        <p:txBody>
          <a:bodyPr/>
          <a:lstStyle/>
          <a:p>
            <a:r>
              <a:rPr lang="nl-NL" dirty="0" smtClean="0"/>
              <a:t>Een AOV voor zelfstandigen</a:t>
            </a:r>
          </a:p>
          <a:p>
            <a:r>
              <a:rPr lang="nl-NL" dirty="0" smtClean="0"/>
              <a:t>Geen </a:t>
            </a:r>
            <a:r>
              <a:rPr lang="nl-NL" dirty="0" err="1" smtClean="0"/>
              <a:t>opt-out</a:t>
            </a:r>
            <a:r>
              <a:rPr lang="nl-NL" dirty="0" smtClean="0"/>
              <a:t>, eventueel premiemaximering</a:t>
            </a:r>
          </a:p>
          <a:p>
            <a:r>
              <a:rPr lang="nl-NL" dirty="0" smtClean="0"/>
              <a:t>WULBZ/WIA: herschikking van verantwoordelijkheden</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Sociale Investering</a:t>
            </a:r>
            <a:endParaRPr lang="nl-NL" dirty="0"/>
          </a:p>
        </p:txBody>
      </p:sp>
      <p:sp>
        <p:nvSpPr>
          <p:cNvPr id="3" name="Tijdelijke aanduiding voor inhoud 2"/>
          <p:cNvSpPr>
            <a:spLocks noGrp="1"/>
          </p:cNvSpPr>
          <p:nvPr>
            <p:ph idx="1"/>
          </p:nvPr>
        </p:nvSpPr>
        <p:spPr/>
        <p:txBody>
          <a:bodyPr/>
          <a:lstStyle/>
          <a:p>
            <a:r>
              <a:rPr lang="nl-NL" dirty="0" smtClean="0"/>
              <a:t>Activering via financiële prikkels, maar ook:</a:t>
            </a:r>
          </a:p>
          <a:p>
            <a:r>
              <a:rPr lang="nl-NL" dirty="0" smtClean="0"/>
              <a:t>Investeren in individuele capaciteiten, en </a:t>
            </a:r>
          </a:p>
          <a:p>
            <a:r>
              <a:rPr lang="nl-NL" dirty="0" smtClean="0"/>
              <a:t>In de opnamecapaciteit van de arbeidsmarkt (ruimte voor kwetsbare groepen binnen de bestaande arbeidsorganisatie), en</a:t>
            </a:r>
          </a:p>
          <a:p>
            <a:r>
              <a:rPr lang="nl-NL" dirty="0" smtClean="0"/>
              <a:t>Beschut werk</a:t>
            </a:r>
          </a:p>
          <a:p>
            <a:endParaRPr lang="nl-NL" dirty="0"/>
          </a:p>
        </p:txBody>
      </p:sp>
      <p:sp>
        <p:nvSpPr>
          <p:cNvPr id="4" name="Slide Number Placeholder 3"/>
          <p:cNvSpPr>
            <a:spLocks noGrp="1"/>
          </p:cNvSpPr>
          <p:nvPr>
            <p:ph type="sldNum" sz="quarter" idx="12"/>
          </p:nvPr>
        </p:nvSpPr>
        <p:spPr/>
        <p:txBody>
          <a:bodyPr/>
          <a:lstStyle/>
          <a:p>
            <a:fld id="{DA80EBDC-5E8C-5A4B-AB88-25A4D90FB610}" type="slidenum">
              <a:rPr lang="nl-NL" smtClean="0"/>
              <a:pPr/>
              <a:t>9</a:t>
            </a:fld>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iversen" ma:contentTypeID="0x0101008D9735EC3BFF4768896A45CEB68EE134007265B4E295F6E04CA204602DFF988C940500E1B9EBEE71563D46B32481D3FFF31699" ma:contentTypeVersion="19" ma:contentTypeDescription="" ma:contentTypeScope="" ma:versionID="7d68c66feddfa5c95084d8c0d867c25a">
  <xsd:schema xmlns:xsd="http://www.w3.org/2001/XMLSchema" xmlns:xs="http://www.w3.org/2001/XMLSchema" xmlns:p="http://schemas.microsoft.com/office/2006/metadata/properties" xmlns:ns2="327f885b-73ba-460b-9165-7dc1d59f21c4" xmlns:ns3="00e51766-c097-4016-b2c9-f764c1b9e80d" xmlns:ns4="a85e025c-6a71-4f4a-a309-b65166e86ee7" targetNamespace="http://schemas.microsoft.com/office/2006/metadata/properties" ma:root="true" ma:fieldsID="fb71babd5be54e7de346efbb7714d3ad" ns2:_="" ns3:_="" ns4:_="">
    <xsd:import namespace="327f885b-73ba-460b-9165-7dc1d59f21c4"/>
    <xsd:import namespace="00e51766-c097-4016-b2c9-f764c1b9e80d"/>
    <xsd:import namespace="a85e025c-6a71-4f4a-a309-b65166e86ee7"/>
    <xsd:element name="properties">
      <xsd:complexType>
        <xsd:sequence>
          <xsd:element name="documentManagement">
            <xsd:complexType>
              <xsd:all>
                <xsd:element ref="ns2:Contactpersoon_x002f_Behandelaar" minOccurs="0"/>
                <xsd:element ref="ns3:SyncDestinations" minOccurs="0"/>
                <xsd:element ref="ns4:wx_documentnummer" minOccurs="0"/>
                <xsd:element ref="ns4:Afzender" minOccurs="0"/>
                <xsd:element ref="ns4:Richting" minOccurs="0"/>
                <xsd:element ref="ns4:Ontvang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7f885b-73ba-460b-9165-7dc1d59f21c4" elementFormDefault="qualified">
    <xsd:import namespace="http://schemas.microsoft.com/office/2006/documentManagement/types"/>
    <xsd:import namespace="http://schemas.microsoft.com/office/infopath/2007/PartnerControls"/>
    <xsd:element name="Contactpersoon_x002f_Behandelaar" ma:index="2" nillable="true" ma:displayName="Contactpersoon/Behandelaar" ma:default="Selecteren" ma:format="Dropdown" ma:internalName="Contactpersoon_x002F_Behandelaar">
      <xsd:simpleType>
        <xsd:restriction base="dms:Choice">
          <xsd:enumeration value="Selecteren"/>
          <xsd:enumeration value="Sjors van Aalst"/>
          <xsd:enumeration value="Jan Aarts"/>
          <xsd:enumeration value="Jamiela Ahajjam"/>
          <xsd:enumeration value="Dorothé van den Aker"/>
          <xsd:enumeration value="Mirjam Bekius"/>
          <xsd:enumeration value="Marieke Bendeler"/>
          <xsd:enumeration value="Iris van Bemmel"/>
          <xsd:enumeration value="Marjolijn van Heeswijk"/>
          <xsd:enumeration value="Floor Buckens"/>
          <xsd:enumeration value="Fred Burnet"/>
          <xsd:enumeration value="Fons Ceelaert"/>
          <xsd:enumeration value="Ineke Corveleijn"/>
          <xsd:enumeration value="Amanie Dandan"/>
          <xsd:enumeration value="Charlotte Dassen"/>
          <xsd:enumeration value="Willem Ebbens"/>
          <xsd:enumeration value="Sytse Elgersma"/>
          <xsd:enumeration value="Ellen van Esch"/>
          <xsd:enumeration value="Dorothé van Gijsel"/>
          <xsd:enumeration value="Anne-Marie van Gool"/>
          <xsd:enumeration value="Petra van de Goorbergh"/>
          <xsd:enumeration value="John Griep"/>
          <xsd:enumeration value="Liesbeth in ’t Groen"/>
          <xsd:enumeration value="René de Gruijter"/>
          <xsd:enumeration value="Nancy Heuvelmans"/>
          <xsd:enumeration value="Kaj Heij"/>
          <xsd:enumeration value="Martin Honcoop"/>
          <xsd:enumeration value="Elly Huijs"/>
          <xsd:enumeration value="Roland Huisman"/>
          <xsd:enumeration value="Carmen de Jonge"/>
          <xsd:enumeration value="Sytske Jonkman"/>
          <xsd:enumeration value="Ton de Kok"/>
          <xsd:enumeration value="Liesbeth Kolen"/>
          <xsd:enumeration value="Chris de Kruyf"/>
          <xsd:enumeration value="Monique Kuijpers"/>
          <xsd:enumeration value="Marion van der Laan"/>
          <xsd:enumeration value="Edith Livius"/>
          <xsd:enumeration value="Karlijn Loots"/>
          <xsd:enumeration value="Daniëlle Mares"/>
          <xsd:enumeration value="Koen van der Mee"/>
          <xsd:enumeration value="Mariëlle Neggers"/>
          <xsd:enumeration value="Tineke Nieborg"/>
          <xsd:enumeration value="Suzanne van Noort"/>
          <xsd:enumeration value="Frank Peusen"/>
          <xsd:enumeration value="Anne van Poppel"/>
          <xsd:enumeration value="Barbra Poppelaars"/>
          <xsd:enumeration value="Bas van Rooij"/>
          <xsd:enumeration value="Roelf van Run"/>
          <xsd:enumeration value="Mariëlle Scheepens"/>
          <xsd:enumeration value="Giel Schikhof"/>
          <xsd:enumeration value="Anita van der Schuur"/>
          <xsd:enumeration value="Nina van Someren"/>
          <xsd:enumeration value="Monique van Spijk"/>
          <xsd:enumeration value="Mark Streuer"/>
          <xsd:enumeration value="Kirsten Timmer"/>
          <xsd:enumeration value="Paul Valk"/>
          <xsd:enumeration value="Stefanie de Veer"/>
          <xsd:enumeration value="Miranda de Veij"/>
          <xsd:enumeration value="Arie van der Ven"/>
          <xsd:enumeration value="Babette Verhagen"/>
          <xsd:enumeration value="Eveline Verhagen"/>
          <xsd:enumeration value="Niels Wessels"/>
          <xsd:enumeration value="Jelle van der Wiel"/>
          <xsd:enumeration value="Jolet Woordes"/>
        </xsd:restriction>
      </xsd:simpleType>
    </xsd:element>
  </xsd:schema>
  <xsd:schema xmlns:xsd="http://www.w3.org/2001/XMLSchema" xmlns:xs="http://www.w3.org/2001/XMLSchema" xmlns:dms="http://schemas.microsoft.com/office/2006/documentManagement/types" xmlns:pc="http://schemas.microsoft.com/office/infopath/2007/PartnerControls" targetNamespace="00e51766-c097-4016-b2c9-f764c1b9e80d" elementFormDefault="qualified">
    <xsd:import namespace="http://schemas.microsoft.com/office/2006/documentManagement/types"/>
    <xsd:import namespace="http://schemas.microsoft.com/office/infopath/2007/PartnerControls"/>
    <xsd:element name="SyncDestinations" ma:index="3" nillable="true" ma:displayName="Gesynchroniseerde kopieën" ma:internalName="SyncDestinations">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85e025c-6a71-4f4a-a309-b65166e86ee7" elementFormDefault="qualified">
    <xsd:import namespace="http://schemas.microsoft.com/office/2006/documentManagement/types"/>
    <xsd:import namespace="http://schemas.microsoft.com/office/infopath/2007/PartnerControls"/>
    <xsd:element name="wx_documentnummer" ma:index="10" nillable="true" ma:displayName="Documentnummer" ma:internalName="wx_documentnummer" ma:percentage="FALSE">
      <xsd:simpleType>
        <xsd:restriction base="dms:Number"/>
      </xsd:simpleType>
    </xsd:element>
    <xsd:element name="Afzender" ma:index="11" nillable="true" ma:displayName="Afzender" ma:internalName="Afzender">
      <xsd:simpleType>
        <xsd:restriction base="dms:Text">
          <xsd:maxLength value="255"/>
        </xsd:restriction>
      </xsd:simpleType>
    </xsd:element>
    <xsd:element name="Richting" ma:index="12" nillable="true" ma:displayName="Richting" ma:internalName="Richting">
      <xsd:simpleType>
        <xsd:restriction base="dms:Text">
          <xsd:maxLength value="255"/>
        </xsd:restriction>
      </xsd:simpleType>
    </xsd:element>
    <xsd:element name="Ontvanger" ma:index="13" nillable="true" ma:displayName="Ontvanger" ma:internalName="Ontvang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Inhou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
    <Synchronization>Synchronous</Synchronization>
    <Type>5</Type>
    <SequenceNumber>10000</SequenceNumber>
    <Assembly>Windex.SharePoint.ListSynchronizer, Version=1.2.0.0, Culture=neutral, PublicKeyToken=543c363e51df6688</Assembly>
    <Class>Windex.SharePoint.ListSynchronizer.ListAction</Class>
    <Data/>
    <Filter/>
  </Receiver>
  <Receiver>
    <Name/>
    <Synchronization>Synchronous</Synchronization>
    <Type>3</Type>
    <SequenceNumber>10000</SequenceNumber>
    <Assembly>Windex.SharePoint.ListSynchronizer, Version=1.2.0.0, Culture=neutral, PublicKeyToken=543c363e51df6688</Assembly>
    <Class>Windex.SharePoint.ListSynchronizer.ListAction</Class>
    <Data/>
    <Filter/>
  </Receiver>
  <Receiver>
    <Name/>
    <Synchronization>Synchronous</Synchronization>
    <Type>2</Type>
    <SequenceNumber>10000</SequenceNumber>
    <Assembly>Windex.SharePoint.ListSynchronizer, Version=1.2.0.0, Culture=neutral, PublicKeyToken=543c363e51df6688</Assembly>
    <Class>Windex.SharePoint.ListSynchronizer.ListAction</Class>
    <Data/>
    <Filter/>
  </Receiver>
  <Receiver>
    <Name/>
    <Synchronization>Asynchronous</Synchronization>
    <Type>10002</Type>
    <SequenceNumber>10000</SequenceNumber>
    <Assembly>Windex.SharePoint.ListSynchronizer, Version=1.2.0.0, Culture=neutral, PublicKeyToken=543c363e51df6688</Assembly>
    <Class>Windex.SharePoint.ListSynchronizer.ListAction</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Richting xmlns="a85e025c-6a71-4f4a-a309-b65166e86ee7" xsi:nil="true"/>
    <Afzender xmlns="a85e025c-6a71-4f4a-a309-b65166e86ee7" xsi:nil="true"/>
    <Contactpersoon_x002f_Behandelaar xmlns="327f885b-73ba-460b-9165-7dc1d59f21c4">Selecteren</Contactpersoon_x002f_Behandelaar>
    <Ontvanger xmlns="a85e025c-6a71-4f4a-a309-b65166e86ee7" xsi:nil="true"/>
    <SyncDestinations xmlns="00e51766-c097-4016-b2c9-f764c1b9e80d" xsi:nil="true"/>
    <wx_documentnummer xmlns="a85e025c-6a71-4f4a-a309-b65166e86ee7">13951015</wx_documentnummer>
  </documentManagement>
</p:properties>
</file>

<file path=customXml/itemProps1.xml><?xml version="1.0" encoding="utf-8"?>
<ds:datastoreItem xmlns:ds="http://schemas.openxmlformats.org/officeDocument/2006/customXml" ds:itemID="{508C9D35-DBFA-473E-8459-F2EB0BCF910D}"/>
</file>

<file path=customXml/itemProps2.xml><?xml version="1.0" encoding="utf-8"?>
<ds:datastoreItem xmlns:ds="http://schemas.openxmlformats.org/officeDocument/2006/customXml" ds:itemID="{832956BB-37E9-4984-92FE-3AF86A42E0F7}"/>
</file>

<file path=customXml/itemProps3.xml><?xml version="1.0" encoding="utf-8"?>
<ds:datastoreItem xmlns:ds="http://schemas.openxmlformats.org/officeDocument/2006/customXml" ds:itemID="{5FBF3B48-0E3E-4465-B28A-BF7A8328D48D}"/>
</file>

<file path=customXml/itemProps4.xml><?xml version="1.0" encoding="utf-8"?>
<ds:datastoreItem xmlns:ds="http://schemas.openxmlformats.org/officeDocument/2006/customXml" ds:itemID="{CC13A8EA-DF3C-4F90-AF7A-106441A8158C}"/>
</file>

<file path=docProps/app.xml><?xml version="1.0" encoding="utf-8"?>
<Properties xmlns="http://schemas.openxmlformats.org/officeDocument/2006/extended-properties" xmlns:vt="http://schemas.openxmlformats.org/officeDocument/2006/docPropsVTypes">
  <TotalTime>0</TotalTime>
  <Words>213</Words>
  <Application>Microsoft Office PowerPoint</Application>
  <PresentationFormat>Diavoorstelling (4:3)</PresentationFormat>
  <Paragraphs>43</Paragraphs>
  <Slides>9</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9</vt:i4>
      </vt:variant>
    </vt:vector>
  </HeadingPairs>
  <TitlesOfParts>
    <vt:vector size="12" baseType="lpstr">
      <vt:lpstr>Arial</vt:lpstr>
      <vt:lpstr>Calibri</vt:lpstr>
      <vt:lpstr>Office-thema</vt:lpstr>
      <vt:lpstr>PowerPoint-presentatie</vt:lpstr>
      <vt:lpstr>Context</vt:lpstr>
      <vt:lpstr>Uitgangspunten</vt:lpstr>
      <vt:lpstr>Uitgangspunten</vt:lpstr>
      <vt:lpstr>SZ in een postindustriële samenleving</vt:lpstr>
      <vt:lpstr>SZ in een postindustriële samenleving</vt:lpstr>
      <vt:lpstr>Werkloosheidsregelingen</vt:lpstr>
      <vt:lpstr>Arbeidsongeschiktheidsregelingen</vt:lpstr>
      <vt:lpstr>Sociale Investering</vt:lpstr>
    </vt:vector>
  </TitlesOfParts>
  <Company>thuis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romke van der veen</dc:creator>
  <cp:lastModifiedBy>Esch, Ellen van</cp:lastModifiedBy>
  <cp:revision>16</cp:revision>
  <cp:lastPrinted>2016-06-03T08:44:39Z</cp:lastPrinted>
  <dcterms:created xsi:type="dcterms:W3CDTF">2016-06-03T08:11:58Z</dcterms:created>
  <dcterms:modified xsi:type="dcterms:W3CDTF">2016-06-08T07:21:40Z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0x0101008D9735EC3BFF4768896A45CEB68EE134007265B4E295F6E04CA204602DFF988C940500E1B9EBEE71563D46B32481D3FFF31699</vt:lpwstr>
  </property>
</Properties>
</file>